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5" r:id="rId6"/>
    <p:sldId id="264" r:id="rId7"/>
    <p:sldId id="265" r:id="rId8"/>
    <p:sldId id="287" r:id="rId9"/>
    <p:sldId id="266" r:id="rId10"/>
    <p:sldId id="262" r:id="rId11"/>
    <p:sldId id="267" r:id="rId12"/>
    <p:sldId id="288" r:id="rId13"/>
    <p:sldId id="268" r:id="rId14"/>
    <p:sldId id="269" r:id="rId15"/>
    <p:sldId id="279" r:id="rId16"/>
    <p:sldId id="270" r:id="rId17"/>
    <p:sldId id="289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80" r:id="rId26"/>
    <p:sldId id="282" r:id="rId27"/>
    <p:sldId id="281" r:id="rId28"/>
    <p:sldId id="286" r:id="rId29"/>
    <p:sldId id="283" r:id="rId30"/>
    <p:sldId id="284" r:id="rId3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2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87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01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61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2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77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89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74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80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45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551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8985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1423-DDE4-4748-BB44-BD66C8B7A70D}" type="datetimeFigureOut">
              <a:rPr lang="de-DE" smtClean="0"/>
              <a:t>27.01.21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69761-B554-D644-8344-480AA49EF9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18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049867"/>
            <a:ext cx="7772400" cy="1557866"/>
          </a:xfrm>
        </p:spPr>
        <p:txBody>
          <a:bodyPr/>
          <a:lstStyle/>
          <a:p>
            <a:r>
              <a:rPr lang="de-AT" dirty="0"/>
              <a:t>LEBENSWORTE GEGEN DAS TOTSCHWEIGEN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607733"/>
            <a:ext cx="6400800" cy="3031067"/>
          </a:xfrm>
        </p:spPr>
        <p:txBody>
          <a:bodyPr/>
          <a:lstStyle/>
          <a:p>
            <a:endParaRPr lang="de-AT" dirty="0" smtClean="0"/>
          </a:p>
          <a:p>
            <a:r>
              <a:rPr lang="de-AT" dirty="0" smtClean="0"/>
              <a:t>Wie </a:t>
            </a:r>
            <a:r>
              <a:rPr lang="de-AT" dirty="0"/>
              <a:t>das Unaussprechliche </a:t>
            </a:r>
            <a:endParaRPr lang="de-AT" dirty="0" smtClean="0"/>
          </a:p>
          <a:p>
            <a:r>
              <a:rPr lang="de-AT" dirty="0" smtClean="0"/>
              <a:t>aussprechen</a:t>
            </a:r>
            <a:r>
              <a:rPr lang="de-AT" dirty="0"/>
              <a:t>? </a:t>
            </a:r>
            <a:endParaRPr lang="de-AT" dirty="0" smtClean="0"/>
          </a:p>
          <a:p>
            <a:endParaRPr lang="de-AT" dirty="0"/>
          </a:p>
          <a:p>
            <a:r>
              <a:rPr lang="de-DE" sz="2800" b="1" i="1" dirty="0" smtClean="0"/>
              <a:t>Franz Müllner </a:t>
            </a:r>
            <a:r>
              <a:rPr lang="de-DE" sz="2800" b="1" i="1" dirty="0" err="1" smtClean="0"/>
              <a:t>BEd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230109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Yad</a:t>
            </a:r>
            <a:r>
              <a:rPr lang="de-DE" dirty="0" smtClean="0"/>
              <a:t> </a:t>
            </a:r>
            <a:r>
              <a:rPr lang="de-DE" dirty="0" err="1" smtClean="0"/>
              <a:t>Vashem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Ort der Forschung und des Lernens- </a:t>
            </a:r>
            <a:br>
              <a:rPr lang="de-DE" dirty="0" smtClean="0"/>
            </a:br>
            <a:r>
              <a:rPr lang="de-DE" dirty="0" smtClean="0"/>
              <a:t>ein österreichisches Lehrerbildungsprojekt</a:t>
            </a:r>
            <a:endParaRPr lang="de-DE" dirty="0"/>
          </a:p>
        </p:txBody>
      </p:sp>
      <p:pic>
        <p:nvPicPr>
          <p:cNvPr id="4" name="Inhaltsplatzhalter 3" descr="IMG_244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t="38432" r="-71221"/>
          <a:stretch/>
        </p:blipFill>
        <p:spPr>
          <a:xfrm>
            <a:off x="-948266" y="2489199"/>
            <a:ext cx="11002058" cy="3725333"/>
          </a:xfrm>
        </p:spPr>
      </p:pic>
    </p:spTree>
    <p:extLst>
      <p:ext uri="{BB962C8B-B14F-4D97-AF65-F5344CB8AC3E}">
        <p14:creationId xmlns:p14="http://schemas.microsoft.com/office/powerpoint/2010/main" val="358911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Das pädagogische </a:t>
            </a:r>
            <a:r>
              <a:rPr lang="de-AT" dirty="0" err="1" smtClean="0"/>
              <a:t>Yad</a:t>
            </a:r>
            <a:r>
              <a:rPr lang="de-AT" dirty="0" smtClean="0"/>
              <a:t> </a:t>
            </a:r>
            <a:r>
              <a:rPr lang="de-AT" dirty="0" err="1" smtClean="0"/>
              <a:t>Vashem</a:t>
            </a:r>
            <a:r>
              <a:rPr lang="de-AT" dirty="0" smtClean="0"/>
              <a:t> Prinzip: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dirty="0" smtClean="0"/>
              <a:t>    Wenn du über die </a:t>
            </a:r>
            <a:r>
              <a:rPr lang="de-AT" dirty="0" err="1" smtClean="0"/>
              <a:t>Shoa</a:t>
            </a:r>
            <a:r>
              <a:rPr lang="de-AT" dirty="0" smtClean="0"/>
              <a:t> redest, </a:t>
            </a:r>
          </a:p>
          <a:p>
            <a:pPr marL="0" indent="0">
              <a:buNone/>
            </a:pPr>
            <a:r>
              <a:rPr lang="de-AT" dirty="0"/>
              <a:t> </a:t>
            </a:r>
            <a:r>
              <a:rPr lang="de-AT" dirty="0" smtClean="0"/>
              <a:t>   dann sprich </a:t>
            </a:r>
            <a:r>
              <a:rPr lang="de-AT" dirty="0"/>
              <a:t>über </a:t>
            </a:r>
            <a:r>
              <a:rPr lang="de-AT" b="1" dirty="0" smtClean="0"/>
              <a:t>MENSCHEN!</a:t>
            </a:r>
            <a:r>
              <a:rPr lang="de-AT" dirty="0" smtClean="0"/>
              <a:t> </a:t>
            </a:r>
          </a:p>
          <a:p>
            <a:pPr>
              <a:buFontTx/>
              <a:buChar char="-"/>
            </a:pPr>
            <a:r>
              <a:rPr lang="de-AT" dirty="0" smtClean="0"/>
              <a:t>nenne </a:t>
            </a:r>
            <a:r>
              <a:rPr lang="de-AT" dirty="0"/>
              <a:t>sie beim </a:t>
            </a:r>
            <a:r>
              <a:rPr lang="de-AT" b="1" dirty="0" smtClean="0"/>
              <a:t>NAMEN</a:t>
            </a:r>
          </a:p>
          <a:p>
            <a:pPr>
              <a:buFontTx/>
              <a:buChar char="-"/>
            </a:pPr>
            <a:r>
              <a:rPr lang="de-AT" dirty="0" smtClean="0"/>
              <a:t>diese </a:t>
            </a:r>
            <a:r>
              <a:rPr lang="de-AT" dirty="0"/>
              <a:t>Menschen hatten ein </a:t>
            </a:r>
            <a:r>
              <a:rPr lang="de-AT" b="1" dirty="0" smtClean="0"/>
              <a:t>LEBEN</a:t>
            </a:r>
          </a:p>
          <a:p>
            <a:pPr>
              <a:buFontTx/>
              <a:buChar char="-"/>
            </a:pPr>
            <a:r>
              <a:rPr lang="de-AT" b="1" dirty="0" smtClean="0"/>
              <a:t>VOR</a:t>
            </a:r>
            <a:r>
              <a:rPr lang="de-AT" dirty="0" smtClean="0"/>
              <a:t> </a:t>
            </a:r>
          </a:p>
          <a:p>
            <a:pPr>
              <a:buFontTx/>
              <a:buChar char="-"/>
            </a:pPr>
            <a:r>
              <a:rPr lang="de-AT" b="1" dirty="0" smtClean="0"/>
              <a:t>WÄHREND</a:t>
            </a:r>
            <a:r>
              <a:rPr lang="de-AT" dirty="0" smtClean="0"/>
              <a:t> </a:t>
            </a:r>
            <a:r>
              <a:rPr lang="de-AT" dirty="0"/>
              <a:t>und manche von ihnen auch </a:t>
            </a:r>
            <a:endParaRPr lang="de-AT" dirty="0" smtClean="0"/>
          </a:p>
          <a:p>
            <a:pPr>
              <a:buFontTx/>
              <a:buChar char="-"/>
            </a:pPr>
            <a:r>
              <a:rPr lang="de-AT" b="1" dirty="0" smtClean="0"/>
              <a:t>NACH</a:t>
            </a:r>
            <a:r>
              <a:rPr lang="de-AT" dirty="0" smtClean="0"/>
              <a:t> </a:t>
            </a:r>
            <a:r>
              <a:rPr lang="de-AT" dirty="0"/>
              <a:t>der </a:t>
            </a:r>
            <a:r>
              <a:rPr lang="de-AT" dirty="0" err="1"/>
              <a:t>Shoa</a:t>
            </a:r>
            <a:r>
              <a:rPr lang="de-AT" dirty="0"/>
              <a:t>!</a:t>
            </a:r>
            <a:br>
              <a:rPr lang="de-AT" dirty="0"/>
            </a:br>
            <a:endParaRPr lang="de-DE" dirty="0" smtClean="0"/>
          </a:p>
          <a:p>
            <a:pPr>
              <a:buFontTx/>
              <a:buChar char="-"/>
            </a:pPr>
            <a:endParaRPr lang="de-AT" dirty="0" smtClean="0"/>
          </a:p>
        </p:txBody>
      </p:sp>
    </p:spTree>
    <p:extLst>
      <p:ext uri="{BB962C8B-B14F-4D97-AF65-F5344CB8AC3E}">
        <p14:creationId xmlns:p14="http://schemas.microsoft.com/office/powerpoint/2010/main" val="3653410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Sprich über </a:t>
            </a:r>
            <a:r>
              <a:rPr lang="de-DE" b="1" dirty="0" smtClean="0"/>
              <a:t>Menschen</a:t>
            </a:r>
            <a:r>
              <a:rPr lang="de-DE" dirty="0" smtClean="0"/>
              <a:t> die durch die Nacht der </a:t>
            </a:r>
            <a:r>
              <a:rPr lang="de-DE" dirty="0" err="1" smtClean="0"/>
              <a:t>Shoa</a:t>
            </a:r>
            <a:r>
              <a:rPr lang="de-DE" dirty="0" smtClean="0"/>
              <a:t> gegangen sind!</a:t>
            </a:r>
            <a:endParaRPr lang="de-DE" dirty="0"/>
          </a:p>
        </p:txBody>
      </p:sp>
      <p:pic>
        <p:nvPicPr>
          <p:cNvPr id="4" name="Inhaltsplatzhalter 3" descr="IMG_23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337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dirty="0" smtClean="0">
                <a:solidFill>
                  <a:schemeClr val="accent3"/>
                </a:solidFill>
              </a:rPr>
              <a:t>Ein Beispiel aus dem Weinviertel:</a:t>
            </a:r>
            <a:r>
              <a:rPr lang="de-DE" sz="3200" dirty="0" smtClean="0">
                <a:solidFill>
                  <a:schemeClr val="accent3"/>
                </a:solidFill>
                <a:effectLst/>
              </a:rPr>
              <a:t> </a:t>
            </a:r>
            <a:endParaRPr lang="de-DE" sz="3200" dirty="0">
              <a:solidFill>
                <a:schemeClr val="accent3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AT" b="1" dirty="0"/>
              <a:t>KAROLA ZUCKER </a:t>
            </a:r>
            <a:endParaRPr lang="de-AT" b="1" dirty="0" smtClean="0"/>
          </a:p>
          <a:p>
            <a:r>
              <a:rPr lang="de-AT" b="1" dirty="0" smtClean="0"/>
              <a:t>geb</a:t>
            </a:r>
            <a:r>
              <a:rPr lang="de-AT" b="1" dirty="0"/>
              <a:t>. ÖSTERREICHER </a:t>
            </a:r>
          </a:p>
          <a:p>
            <a:r>
              <a:rPr lang="de-AT" b="1" dirty="0" err="1" smtClean="0"/>
              <a:t>Laa</a:t>
            </a:r>
            <a:r>
              <a:rPr lang="de-AT" b="1" dirty="0"/>
              <a:t>/Thaya</a:t>
            </a:r>
            <a:br>
              <a:rPr lang="de-AT" b="1" dirty="0"/>
            </a:br>
            <a:endParaRPr lang="de-AT" b="1" dirty="0" smtClean="0"/>
          </a:p>
          <a:p>
            <a:r>
              <a:rPr lang="de-AT" dirty="0" smtClean="0">
                <a:solidFill>
                  <a:srgbClr val="FF0000"/>
                </a:solidFill>
              </a:rPr>
              <a:t>verheiratet mit:</a:t>
            </a:r>
          </a:p>
          <a:p>
            <a:endParaRPr lang="de-AT" b="1" dirty="0" smtClean="0"/>
          </a:p>
          <a:p>
            <a:r>
              <a:rPr lang="de-AT" b="1" dirty="0" smtClean="0"/>
              <a:t>HERMANN ZUCKER</a:t>
            </a:r>
          </a:p>
          <a:p>
            <a:r>
              <a:rPr lang="de-AT" b="1" dirty="0" smtClean="0"/>
              <a:t>Fulda</a:t>
            </a:r>
            <a:endParaRPr lang="de-DE" b="1" dirty="0"/>
          </a:p>
          <a:p>
            <a:endParaRPr lang="de-AT" b="1" dirty="0" smtClean="0"/>
          </a:p>
          <a:p>
            <a:r>
              <a:rPr lang="de-AT" b="1" dirty="0" smtClean="0"/>
              <a:t>Zwei </a:t>
            </a:r>
            <a:r>
              <a:rPr lang="de-AT" b="1" dirty="0"/>
              <a:t>Söhne und eine Tochter </a:t>
            </a:r>
          </a:p>
          <a:p>
            <a:r>
              <a:rPr lang="de-AT" b="1" dirty="0" smtClean="0"/>
              <a:t>Sechs Enkelkinder</a:t>
            </a:r>
            <a:endParaRPr lang="de-DE" dirty="0"/>
          </a:p>
          <a:p>
            <a:r>
              <a:rPr lang="de-DE" b="1" dirty="0" smtClean="0"/>
              <a:t>Zwei Urenkelkinder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31157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Kindheit und Jugend</a:t>
            </a:r>
            <a:endParaRPr lang="de-DE" dirty="0"/>
          </a:p>
        </p:txBody>
      </p:sp>
      <p:pic>
        <p:nvPicPr>
          <p:cNvPr id="4" name="Inhaltsplatzhalter 3" descr="IMG_17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01" r="-789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2893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Ari vor Mamas Schule</a:t>
            </a:r>
            <a:endParaRPr lang="de-DE" dirty="0"/>
          </a:p>
        </p:txBody>
      </p:sp>
      <p:pic>
        <p:nvPicPr>
          <p:cNvPr id="4" name="Inhaltsplatzhalter 3" descr="IMG_17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45" r="-568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67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1944 Auschwitz Birkenau</a:t>
            </a:r>
            <a:endParaRPr lang="de-DE" dirty="0"/>
          </a:p>
        </p:txBody>
      </p:sp>
      <p:pic>
        <p:nvPicPr>
          <p:cNvPr id="4" name="Inhaltsplatzhalter 3" descr="t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0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108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Befreiung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 den letzten Kriegstagen wurde Frau Zucker wieder in einen Viehwaggon gepfercht. Der Zug irrte tagelang umher, bis er endlich von alliierten Soldaten gestoppt wurde. </a:t>
            </a:r>
          </a:p>
          <a:p>
            <a:r>
              <a:rPr lang="de-DE" dirty="0" smtClean="0"/>
              <a:t>DER TAG DER BEFREIUNG WAR GEKOMMEN!</a:t>
            </a:r>
          </a:p>
          <a:p>
            <a:r>
              <a:rPr lang="de-DE" dirty="0" smtClean="0"/>
              <a:t>Nun begann die Suche nach überlebenden Familienangehörigen </a:t>
            </a:r>
            <a:r>
              <a:rPr lang="mr-IN" dirty="0" smtClean="0"/>
              <a:t>–</a:t>
            </a:r>
            <a:r>
              <a:rPr lang="de-DE" dirty="0" smtClean="0"/>
              <a:t> sie  war leider erfolglos!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0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Erez</a:t>
            </a:r>
            <a:r>
              <a:rPr lang="de-DE" dirty="0" smtClean="0"/>
              <a:t> Israel - Land der Hoffnung</a:t>
            </a:r>
            <a:endParaRPr lang="de-DE" dirty="0"/>
          </a:p>
        </p:txBody>
      </p:sp>
      <p:pic>
        <p:nvPicPr>
          <p:cNvPr id="4" name="Inhaltsplatzhalter 3" descr="IMG_179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1" b="99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208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Wounded</a:t>
            </a:r>
            <a:r>
              <a:rPr lang="de-DE" dirty="0" smtClean="0"/>
              <a:t> </a:t>
            </a:r>
            <a:r>
              <a:rPr lang="de-DE" dirty="0"/>
              <a:t>G</a:t>
            </a:r>
            <a:r>
              <a:rPr lang="de-DE" dirty="0" smtClean="0"/>
              <a:t>irl</a:t>
            </a:r>
            <a:endParaRPr lang="de-DE" dirty="0"/>
          </a:p>
        </p:txBody>
      </p:sp>
      <p:pic>
        <p:nvPicPr>
          <p:cNvPr id="4" name="Inhaltsplatzhalter 3" descr="IMG_17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b="10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000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8800" dirty="0" smtClean="0"/>
              <a:t>Totschweigen:</a:t>
            </a:r>
            <a:r>
              <a:rPr lang="de-DE" sz="8800" dirty="0" smtClean="0">
                <a:effectLst/>
              </a:rPr>
              <a:t> </a:t>
            </a:r>
            <a:endParaRPr lang="de-DE" sz="8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6533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AT" sz="4800" dirty="0" smtClean="0"/>
          </a:p>
          <a:p>
            <a:pPr marL="0" indent="0">
              <a:buNone/>
            </a:pPr>
            <a:r>
              <a:rPr lang="de-AT" sz="4800" dirty="0" smtClean="0"/>
              <a:t>Man </a:t>
            </a:r>
            <a:r>
              <a:rPr lang="de-AT" sz="4800" dirty="0"/>
              <a:t>möge die </a:t>
            </a:r>
            <a:r>
              <a:rPr lang="de-AT" sz="4800" dirty="0" smtClean="0"/>
              <a:t>Dinge endlich    ruhen </a:t>
            </a:r>
            <a:r>
              <a:rPr lang="de-AT" sz="4800" dirty="0"/>
              <a:t>lassen</a:t>
            </a:r>
            <a:r>
              <a:rPr lang="de-AT" sz="4800" dirty="0" smtClean="0"/>
              <a:t>!!!</a:t>
            </a:r>
            <a:endParaRPr lang="de-DE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4800" dirty="0" smtClean="0">
                <a:solidFill>
                  <a:srgbClr val="FF0000"/>
                </a:solidFill>
              </a:rPr>
              <a:t>Man muss darüber reden.</a:t>
            </a:r>
            <a:endParaRPr lang="de-AT" sz="4800" dirty="0" smtClean="0"/>
          </a:p>
        </p:txBody>
      </p:sp>
    </p:spTree>
    <p:extLst>
      <p:ext uri="{BB962C8B-B14F-4D97-AF65-F5344CB8AC3E}">
        <p14:creationId xmlns:p14="http://schemas.microsoft.com/office/powerpoint/2010/main" val="161455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Karola und Hermann-</a:t>
            </a:r>
            <a:br>
              <a:rPr lang="de-DE" dirty="0" smtClean="0"/>
            </a:br>
            <a:r>
              <a:rPr lang="de-DE" dirty="0"/>
              <a:t> </a:t>
            </a:r>
            <a:r>
              <a:rPr lang="de-DE" dirty="0" smtClean="0"/>
              <a:t>ein neues Leben beginnt</a:t>
            </a:r>
            <a:endParaRPr lang="de-DE" dirty="0"/>
          </a:p>
        </p:txBody>
      </p:sp>
      <p:pic>
        <p:nvPicPr>
          <p:cNvPr id="4" name="Inhaltsplatzhalter 3" descr="CMVE38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78" r="-86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527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Man kann wieder lachen!</a:t>
            </a:r>
            <a:endParaRPr lang="de-DE" dirty="0"/>
          </a:p>
        </p:txBody>
      </p:sp>
      <p:pic>
        <p:nvPicPr>
          <p:cNvPr id="4" name="Inhaltsplatzhalter 3" descr="QKTI27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75" r="-213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560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Familie</a:t>
            </a:r>
            <a:endParaRPr lang="de-DE" dirty="0"/>
          </a:p>
        </p:txBody>
      </p:sp>
      <p:pic>
        <p:nvPicPr>
          <p:cNvPr id="4" name="Inhaltsplatzhalter 3" descr="YHBH158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22" r="-78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643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Feste feiern</a:t>
            </a:r>
            <a:endParaRPr lang="de-DE" dirty="0"/>
          </a:p>
        </p:txBody>
      </p:sp>
      <p:pic>
        <p:nvPicPr>
          <p:cNvPr id="4" name="Inhaltsplatzhalter 3" descr="FIOO80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037" r="-101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716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Kinder werden groß</a:t>
            </a:r>
            <a:endParaRPr lang="de-DE" dirty="0"/>
          </a:p>
        </p:txBody>
      </p:sp>
      <p:pic>
        <p:nvPicPr>
          <p:cNvPr id="4" name="Inhaltsplatzhalter 3" descr="RJCO166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73" r="-78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021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Wiedersehen in Israel</a:t>
            </a:r>
            <a:endParaRPr lang="de-DE" dirty="0"/>
          </a:p>
        </p:txBody>
      </p:sp>
      <p:pic>
        <p:nvPicPr>
          <p:cNvPr id="4" name="Inhaltsplatzhalter 3" descr="IMG_177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1" b="116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306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Die Familie lebt bis heute in Israel, aber ihre Wurzeln haben sie nie </a:t>
            </a:r>
            <a:r>
              <a:rPr lang="de-AT" dirty="0" smtClean="0"/>
              <a:t>vergessen!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pic>
        <p:nvPicPr>
          <p:cNvPr id="6" name="Inhaltsplatzhalter 5" descr="XAEK133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5" r="-612"/>
          <a:stretch/>
        </p:blipFill>
        <p:spPr>
          <a:xfrm>
            <a:off x="2895600" y="1871133"/>
            <a:ext cx="3285066" cy="4525963"/>
          </a:xfrm>
        </p:spPr>
      </p:pic>
    </p:spTree>
    <p:extLst>
      <p:ext uri="{BB962C8B-B14F-4D97-AF65-F5344CB8AC3E}">
        <p14:creationId xmlns:p14="http://schemas.microsoft.com/office/powerpoint/2010/main" val="166399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Der große Wunsch wird Wirklichkeit</a:t>
            </a:r>
            <a:endParaRPr lang="de-DE" dirty="0"/>
          </a:p>
        </p:txBody>
      </p:sp>
      <p:pic>
        <p:nvPicPr>
          <p:cNvPr id="4" name="Inhaltsplatzhalter 3" descr="P101006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988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...und sie kamen</a:t>
            </a:r>
            <a:endParaRPr lang="de-DE" dirty="0"/>
          </a:p>
        </p:txBody>
      </p:sp>
      <p:pic>
        <p:nvPicPr>
          <p:cNvPr id="4" name="Inhaltsplatzhalter 3" descr="Bi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4" b="133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868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Wurzeln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 smtClean="0"/>
              <a:t>Als am 19. Juni 2005 </a:t>
            </a:r>
            <a:r>
              <a:rPr lang="de-AT" dirty="0"/>
              <a:t>das Denkmal </a:t>
            </a:r>
            <a:r>
              <a:rPr lang="de-AT" dirty="0" smtClean="0"/>
              <a:t>der jüdischen </a:t>
            </a:r>
            <a:r>
              <a:rPr lang="de-AT" dirty="0"/>
              <a:t>Gemeinde </a:t>
            </a:r>
            <a:r>
              <a:rPr lang="de-AT" dirty="0" err="1"/>
              <a:t>Laa</a:t>
            </a:r>
            <a:r>
              <a:rPr lang="de-AT" dirty="0"/>
              <a:t>/Thaya eröffnet </a:t>
            </a:r>
            <a:r>
              <a:rPr lang="de-AT" dirty="0" smtClean="0"/>
              <a:t>wurde, waren etwa 100 Nachkommen von Mitgliedern der ehemaligen jüdischen Gemeinde anwesend.</a:t>
            </a:r>
            <a:endParaRPr lang="de-DE" dirty="0"/>
          </a:p>
          <a:p>
            <a:r>
              <a:rPr lang="de-AT" dirty="0"/>
              <a:t>Sie kamen um sich zu erinnern, dass ihre Wurzeln in Österreich sind ….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2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Franzi und die </a:t>
            </a:r>
            <a:r>
              <a:rPr lang="de-AT" dirty="0" smtClean="0"/>
              <a:t>Synagoge??!? </a:t>
            </a:r>
            <a:endParaRPr lang="de-DE" dirty="0"/>
          </a:p>
        </p:txBody>
      </p:sp>
      <p:pic>
        <p:nvPicPr>
          <p:cNvPr id="4" name="Inhaltsplatzhalter 3" descr="Mistelbacher-Synagoge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 b="100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01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b="1" dirty="0"/>
              <a:t>Das Geheimnis der Versöhnung heißt Erinnerung!</a:t>
            </a:r>
            <a:r>
              <a:rPr lang="de-DE" b="1" dirty="0" smtClean="0">
                <a:effectLst/>
              </a:rPr>
              <a:t> 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sz="4300" dirty="0"/>
              <a:t>Erinnern heißt aber auch die Dinge beim Namen nennen zu </a:t>
            </a:r>
            <a:r>
              <a:rPr lang="de-AT" sz="4300" dirty="0" smtClean="0"/>
              <a:t>dürfen.</a:t>
            </a:r>
            <a:endParaRPr lang="de-DE" sz="4300" dirty="0" smtClean="0"/>
          </a:p>
          <a:p>
            <a:r>
              <a:rPr lang="de-AT" sz="4300" dirty="0" smtClean="0"/>
              <a:t>Diese Erinnerung, </a:t>
            </a:r>
            <a:r>
              <a:rPr lang="de-AT" sz="4300" dirty="0"/>
              <a:t>die zur Versöhnung </a:t>
            </a:r>
            <a:r>
              <a:rPr lang="de-AT" sz="4300" dirty="0" smtClean="0"/>
              <a:t>führt, </a:t>
            </a:r>
            <a:r>
              <a:rPr lang="de-AT" sz="4300" dirty="0"/>
              <a:t>wünsche ich Hollabrunn von ganzem Herzen.</a:t>
            </a:r>
            <a:endParaRPr lang="de-DE" sz="4300" dirty="0"/>
          </a:p>
          <a:p>
            <a:pPr marL="0" indent="0">
              <a:buNone/>
            </a:pP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361533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/>
              <a:t>Yad</a:t>
            </a:r>
            <a:r>
              <a:rPr lang="de-AT" dirty="0"/>
              <a:t> </a:t>
            </a:r>
            <a:r>
              <a:rPr lang="de-AT" dirty="0" err="1"/>
              <a:t>Vashem</a:t>
            </a:r>
            <a:r>
              <a:rPr lang="de-AT" dirty="0" smtClean="0"/>
              <a:t>- Jerusalem </a:t>
            </a:r>
            <a:br>
              <a:rPr lang="de-AT" dirty="0" smtClean="0"/>
            </a:br>
            <a:r>
              <a:rPr lang="de-AT" dirty="0" smtClean="0"/>
              <a:t>Ihnen </a:t>
            </a:r>
            <a:r>
              <a:rPr lang="de-AT" dirty="0"/>
              <a:t>den Namen </a:t>
            </a:r>
            <a:r>
              <a:rPr lang="de-AT" dirty="0" smtClean="0"/>
              <a:t>zurückgeben – denen, </a:t>
            </a:r>
            <a:r>
              <a:rPr lang="de-AT" dirty="0"/>
              <a:t>die man zur Nummer machte.</a:t>
            </a:r>
            <a:r>
              <a:rPr lang="de-DE" dirty="0" smtClean="0">
                <a:effectLst/>
              </a:rPr>
              <a:t> </a:t>
            </a:r>
            <a:endParaRPr lang="de-DE" dirty="0"/>
          </a:p>
        </p:txBody>
      </p:sp>
      <p:pic>
        <p:nvPicPr>
          <p:cNvPr id="4" name="Inhaltsplatzhalter 3" descr="IMG_242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 b="13336"/>
          <a:stretch/>
        </p:blipFill>
        <p:spPr>
          <a:xfrm>
            <a:off x="457200" y="1879600"/>
            <a:ext cx="8229600" cy="4246563"/>
          </a:xfrm>
        </p:spPr>
      </p:pic>
    </p:spTree>
    <p:extLst>
      <p:ext uri="{BB962C8B-B14F-4D97-AF65-F5344CB8AC3E}">
        <p14:creationId xmlns:p14="http://schemas.microsoft.com/office/powerpoint/2010/main" val="227766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Ort der Namenssuche</a:t>
            </a:r>
            <a:endParaRPr lang="de-DE" dirty="0"/>
          </a:p>
        </p:txBody>
      </p:sp>
      <p:pic>
        <p:nvPicPr>
          <p:cNvPr id="4" name="Inhaltsplatzhalter 3" descr="IMG_242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748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Den Namen jenen zurückgeben – deren Weg in den Abgrund führte. </a:t>
            </a:r>
            <a:endParaRPr lang="de-DE" dirty="0"/>
          </a:p>
        </p:txBody>
      </p:sp>
      <p:pic>
        <p:nvPicPr>
          <p:cNvPr id="4" name="Inhaltsplatzhalter 3" descr="IMG_24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960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083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Die Namen der ausgelöschten Gemeinden – in Stein meißeln</a:t>
            </a:r>
            <a:endParaRPr lang="de-DE" dirty="0"/>
          </a:p>
        </p:txBody>
      </p:sp>
      <p:pic>
        <p:nvPicPr>
          <p:cNvPr id="4" name="Inhaltsplatzhalter 3" descr="IMG_246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7" b="29377"/>
          <a:stretch/>
        </p:blipFill>
        <p:spPr>
          <a:xfrm>
            <a:off x="457200" y="1744133"/>
            <a:ext cx="8229600" cy="4382030"/>
          </a:xfrm>
        </p:spPr>
      </p:pic>
    </p:spTree>
    <p:extLst>
      <p:ext uri="{BB962C8B-B14F-4D97-AF65-F5344CB8AC3E}">
        <p14:creationId xmlns:p14="http://schemas.microsoft.com/office/powerpoint/2010/main" val="2267863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</a:t>
            </a:r>
            <a:r>
              <a:rPr lang="de-DE" dirty="0" smtClean="0"/>
              <a:t>ie Namen der Retter in der Not-</a:t>
            </a:r>
            <a:br>
              <a:rPr lang="de-DE" dirty="0" smtClean="0"/>
            </a:br>
            <a:r>
              <a:rPr lang="de-DE" dirty="0" smtClean="0"/>
              <a:t>in Erinnerung behalten</a:t>
            </a:r>
            <a:endParaRPr lang="de-DE" dirty="0"/>
          </a:p>
        </p:txBody>
      </p:sp>
      <p:pic>
        <p:nvPicPr>
          <p:cNvPr id="4" name="Inhaltsplatzhalter 3" descr="IMG_24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192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Yad</a:t>
            </a:r>
            <a:r>
              <a:rPr lang="de-DE" dirty="0" smtClean="0"/>
              <a:t> </a:t>
            </a:r>
            <a:r>
              <a:rPr lang="de-DE" dirty="0" err="1" smtClean="0"/>
              <a:t>Vashem</a:t>
            </a:r>
            <a:r>
              <a:rPr lang="de-DE" dirty="0" smtClean="0"/>
              <a:t> – </a:t>
            </a:r>
            <a:br>
              <a:rPr lang="de-DE" dirty="0" smtClean="0"/>
            </a:br>
            <a:r>
              <a:rPr lang="de-DE" dirty="0" smtClean="0"/>
              <a:t>Ort internationalen Gedenkens</a:t>
            </a:r>
            <a:endParaRPr lang="de-DE" dirty="0"/>
          </a:p>
        </p:txBody>
      </p:sp>
      <p:pic>
        <p:nvPicPr>
          <p:cNvPr id="4" name="Inhaltsplatzhalter 3" descr="IMG_245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415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Macintosh PowerPoint</Application>
  <PresentationFormat>Bildschirmpräsentation (4:3)</PresentationFormat>
  <Paragraphs>63</Paragraphs>
  <Slides>30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1" baseType="lpstr">
      <vt:lpstr>Office-Design</vt:lpstr>
      <vt:lpstr>LEBENSWORTE GEGEN DAS TOTSCHWEIGEN </vt:lpstr>
      <vt:lpstr>Totschweigen: </vt:lpstr>
      <vt:lpstr>Franzi und die Synagoge??!? </vt:lpstr>
      <vt:lpstr>Yad Vashem- Jerusalem  Ihnen den Namen zurückgeben – denen, die man zur Nummer machte. </vt:lpstr>
      <vt:lpstr>Ein Ort der Namenssuche</vt:lpstr>
      <vt:lpstr>Den Namen jenen zurückgeben – deren Weg in den Abgrund führte. </vt:lpstr>
      <vt:lpstr>Die Namen der ausgelöschten Gemeinden – in Stein meißeln</vt:lpstr>
      <vt:lpstr>Die Namen der Retter in der Not- in Erinnerung behalten</vt:lpstr>
      <vt:lpstr>Yad Vashem –  Ort internationalen Gedenkens</vt:lpstr>
      <vt:lpstr> Yad Vashem  Ort der Forschung und des Lernens-  ein österreichisches Lehrerbildungsprojekt</vt:lpstr>
      <vt:lpstr>Das pädagogische Yad Vashem Prinzip: </vt:lpstr>
      <vt:lpstr>Sprich über Menschen die durch die Nacht der Shoa gegangen sind!</vt:lpstr>
      <vt:lpstr>Ein Beispiel aus dem Weinviertel: </vt:lpstr>
      <vt:lpstr>Kindheit und Jugend</vt:lpstr>
      <vt:lpstr>Ari vor Mamas Schule</vt:lpstr>
      <vt:lpstr>1944 Auschwitz Birkenau</vt:lpstr>
      <vt:lpstr>Befreiung</vt:lpstr>
      <vt:lpstr>Erez Israel - Land der Hoffnung</vt:lpstr>
      <vt:lpstr>Wounded Girl</vt:lpstr>
      <vt:lpstr>Karola und Hermann-  ein neues Leben beginnt</vt:lpstr>
      <vt:lpstr>Man kann wieder lachen!</vt:lpstr>
      <vt:lpstr>Familie</vt:lpstr>
      <vt:lpstr>Feste feiern</vt:lpstr>
      <vt:lpstr>Kinder werden groß</vt:lpstr>
      <vt:lpstr>Wiedersehen in Israel</vt:lpstr>
      <vt:lpstr>Die Familie lebt bis heute in Israel, aber ihre Wurzeln haben sie nie vergessen! </vt:lpstr>
      <vt:lpstr>Der große Wunsch wird Wirklichkeit</vt:lpstr>
      <vt:lpstr>...und sie kamen</vt:lpstr>
      <vt:lpstr>Wurzeln </vt:lpstr>
      <vt:lpstr>Das Geheimnis der Versöhnung heißt Erinnerung! 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LEBENSWORTE GEGEN DAS TOTSCHWEIGEN </dc:title>
  <dc:creator>Franz Müllner</dc:creator>
  <cp:lastModifiedBy>Franz Müllner</cp:lastModifiedBy>
  <cp:revision>36</cp:revision>
  <dcterms:created xsi:type="dcterms:W3CDTF">2018-10-14T15:11:24Z</dcterms:created>
  <dcterms:modified xsi:type="dcterms:W3CDTF">2021-01-27T09:13:57Z</dcterms:modified>
</cp:coreProperties>
</file>